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60" r:id="rId2"/>
    <p:sldId id="277" r:id="rId3"/>
    <p:sldId id="278" r:id="rId4"/>
    <p:sldId id="286" r:id="rId5"/>
    <p:sldId id="288" r:id="rId6"/>
    <p:sldId id="290" r:id="rId7"/>
    <p:sldId id="294" r:id="rId8"/>
    <p:sldId id="291" r:id="rId9"/>
    <p:sldId id="289" r:id="rId10"/>
    <p:sldId id="287" r:id="rId11"/>
    <p:sldId id="282" r:id="rId12"/>
    <p:sldId id="284" r:id="rId13"/>
    <p:sldId id="292" r:id="rId14"/>
    <p:sldId id="293" r:id="rId15"/>
    <p:sldId id="285" r:id="rId16"/>
    <p:sldId id="675" r:id="rId17"/>
  </p:sldIdLst>
  <p:sldSz cx="12192000" cy="6858000"/>
  <p:notesSz cx="6858000" cy="9144000"/>
  <p:embeddedFontLst>
    <p:embeddedFont>
      <p:font typeface="한수원 한돋움 Bold" panose="020B0600000101010101" pitchFamily="34" charset="-127"/>
      <p:bold r:id="rId19"/>
    </p:embeddedFont>
    <p:embeddedFont>
      <p:font typeface="맑은 고딕" panose="020B0503020000020004" pitchFamily="34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275" userDrawn="1">
          <p15:clr>
            <a:srgbClr val="A4A3A4"/>
          </p15:clr>
        </p15:guide>
        <p15:guide id="7" pos="7537" userDrawn="1">
          <p15:clr>
            <a:srgbClr val="A4A3A4"/>
          </p15:clr>
        </p15:guide>
        <p15:guide id="8" orient="horz" pos="663" userDrawn="1">
          <p15:clr>
            <a:srgbClr val="A4A3A4"/>
          </p15:clr>
        </p15:guide>
        <p15:guide id="9" pos="35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5E97E1"/>
    <a:srgbClr val="D5D5D5"/>
    <a:srgbClr val="3CD7F6"/>
    <a:srgbClr val="FAFAFA"/>
    <a:srgbClr val="FDFDFD"/>
    <a:srgbClr val="15B9F3"/>
    <a:srgbClr val="ECEDEE"/>
    <a:srgbClr val="D7D9DB"/>
    <a:srgbClr val="F31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3" autoAdjust="0"/>
    <p:restoredTop sz="94648"/>
  </p:normalViewPr>
  <p:slideViewPr>
    <p:cSldViewPr snapToGrid="0" showGuides="1">
      <p:cViewPr varScale="1">
        <p:scale>
          <a:sx n="117" d="100"/>
          <a:sy n="117" d="100"/>
        </p:scale>
        <p:origin x="336" y="168"/>
      </p:cViewPr>
      <p:guideLst>
        <p:guide orient="horz" pos="1275"/>
        <p:guide pos="7537"/>
        <p:guide orient="horz" pos="663"/>
        <p:guide pos="354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E070-50B1-43FD-BAAB-9A3379DDDD38}" type="datetimeFigureOut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C76F7-949C-4639-B2C3-5E6FE8A19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2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9254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416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236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0851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627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566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34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28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49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30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176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188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497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196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974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F5384-A5C8-4D2C-90AB-FFB68D7A975E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55420-8C17-4468-AEC8-4430EE58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6D5049-4932-4B7B-85EC-40E833939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FB9A9-B33C-44ED-BABC-FA871DE1B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3316-7BA5-40EB-8581-200B5FEA2219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AD8425-FCC0-4840-A31E-836B0162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EDF18-8531-4D1C-8D2C-557CA897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29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EEEB2E-B25A-4414-BD17-A799B96CD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F8B4CB-D02C-481C-AF58-5FF8AA623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32D09-B132-4F28-B128-E1DEFE457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FF83-2A70-421E-AECB-483A83DFCF49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712178-9859-40D8-866E-21CD28025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B6406-813E-4647-A1CD-44007D38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515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32618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 b="0"/>
            </a:lvl1pPr>
          </a:lstStyle>
          <a:p>
            <a:fld id="{295991FD-5009-4CC1-9903-3DDA23A339C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9EFDE635-1067-4F39-B229-C7E243E5F5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6182" y="1193800"/>
            <a:ext cx="9559636" cy="507926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0000"/>
              </a:lnSpc>
              <a:defRPr sz="1600"/>
            </a:lvl1pPr>
            <a:lvl2pPr marL="447675" indent="-228600">
              <a:lnSpc>
                <a:spcPct val="110000"/>
              </a:lnSpc>
              <a:defRPr sz="1400"/>
            </a:lvl2pPr>
            <a:lvl3pPr marL="623888" indent="-228600">
              <a:lnSpc>
                <a:spcPct val="110000"/>
              </a:lnSpc>
              <a:defRPr sz="1200"/>
            </a:lvl3pPr>
            <a:lvl4pPr marL="809625" indent="-228600">
              <a:lnSpc>
                <a:spcPct val="110000"/>
              </a:lnSpc>
              <a:defRPr sz="1100"/>
            </a:lvl4pPr>
            <a:lvl5pPr marL="984250" indent="-228600">
              <a:lnSpc>
                <a:spcPct val="110000"/>
              </a:lnSpc>
              <a:defRPr sz="105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05B0CBD5-6BC4-46DD-ADEF-7398DF93E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182" y="348397"/>
            <a:ext cx="9559636" cy="47307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21D4659-6BE6-41F4-B2C9-46199358ED98}"/>
              </a:ext>
            </a:extLst>
          </p:cNvPr>
          <p:cNvCxnSpPr>
            <a:cxnSpLocks/>
          </p:cNvCxnSpPr>
          <p:nvPr userDrawn="1"/>
        </p:nvCxnSpPr>
        <p:spPr>
          <a:xfrm>
            <a:off x="5854269" y="935772"/>
            <a:ext cx="483461" cy="0"/>
          </a:xfrm>
          <a:prstGeom prst="line">
            <a:avLst/>
          </a:prstGeom>
          <a:ln w="57150" cap="rnd" cmpd="sng">
            <a:gradFill flip="none" rotWithShape="1">
              <a:gsLst>
                <a:gs pos="0">
                  <a:srgbClr val="0033CC"/>
                </a:gs>
                <a:gs pos="100000">
                  <a:srgbClr val="C400AD"/>
                </a:gs>
              </a:gsLst>
              <a:lin ang="0" scaled="1"/>
              <a:tileRect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835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75D3C-BC40-4959-99A4-A4FA86FF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497603-2315-4C2B-9A9D-92656348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4F8D-5AA1-4320-859C-C96114E23502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F7CEBB-FB44-43B4-BEC1-1E4F2CDB4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C33AD9-B19D-45F0-850E-9C8B4BDB5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8DD5C9-C8D9-4D87-A37C-CF8F5EE9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1D817-E484-4057-8DFC-D44ECB05FA9D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FAAFA-ED36-45D1-BE1D-66AFD6BE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4A15C4-8EE8-4FEC-9177-73B7EB3E5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663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6724D-2213-4EAA-9808-618F42765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2750EE-4115-4C51-8834-D4A84994B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09B05B-0309-47DC-922A-D465EE84B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44EAFA-AD9C-4F18-A3AE-85A691DE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B112-FA3A-4766-A52E-56F256FF9445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13F815-2CFA-4E42-96E5-B64B7EC34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1974D9-97EC-4EC7-9693-C3C4C135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27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3C591-E098-4827-8F9D-10A41978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6B2B7E-A180-4E0C-936F-0C28D9CF5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6ABC4B-31F5-47E2-A80B-C2A0AAE94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905E65-0A18-4469-BD2A-632C378E1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CB5198-90A4-428E-A2AF-E6B739C4DC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273297-6D6E-40D2-8EBB-BA831FB93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DB713-0508-4C24-8372-F5AFC0539C0C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87E771-D0F9-46EB-9B4B-7E185523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D791D4-00C9-44F9-B42C-A5939FEB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945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4AFF4-47E3-4395-BB65-1A8CF6456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247138-787D-4B02-9183-24EA9294B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39A50-DD41-4205-BB80-C6EBA4E56B45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28DC84-78BD-4E94-916C-23F6F67E2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C8C0FF-066B-4CDB-B217-DB3203EAA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65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7260DF2-23F3-41F9-BC7F-7FD858990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42A61-4285-4AC5-A500-CA00E08C6256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9BCFB1-3512-4B67-91B9-3F0A56BC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AA53FF-C5B1-42BD-9AFD-6661508F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79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91DDF-7F0E-4CE1-8D79-6BA20246D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F8E2D3-A06A-4F93-AF98-86A4036F2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D3827-E86F-459A-AD23-C4A4D1567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4BB84D-DDF9-42C8-9081-962CBEABC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8C9A-EE1A-4710-B364-FEA52C89C2CB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D66EB6-D9EE-4DF7-99E1-FBF5E99A2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863FC8-29D5-4D5A-8F61-818F450C2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94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89CDE-C98C-4A43-BD0C-B9A9E533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90894C1-0B8B-48EB-ADB9-D944E07262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E3D3FD-19D5-4E80-AA38-E948F18D9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20E7D2-EEE9-42E6-9F3F-6410191F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2B4-C746-4D66-8200-49BCB741E42D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5DED0B-7552-47A8-A1C2-E8460511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B1428D-BECF-4B14-94FD-1E213505A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76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4BE126-E18A-4608-B32C-6C51CE030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AEAFC1-8901-41E8-94A5-EF631E448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97176-D9B6-4D91-9F89-927906BEA790}" type="datetime1">
              <a:rPr lang="ko-KR" altLang="en-US" smtClean="0"/>
              <a:t>2022. 9. 9.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dealo/image-super-resolu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66C20060-D7A0-4E2F-9CA4-55E1B3252904}"/>
              </a:ext>
            </a:extLst>
          </p:cNvPr>
          <p:cNvGrpSpPr/>
          <p:nvPr/>
        </p:nvGrpSpPr>
        <p:grpSpPr>
          <a:xfrm>
            <a:off x="493485" y="845304"/>
            <a:ext cx="9283880" cy="4068177"/>
            <a:chOff x="493485" y="758281"/>
            <a:chExt cx="9283880" cy="4068177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CDF5B2-7AB6-4C65-85AF-16DCC3A7A59C}"/>
                </a:ext>
              </a:extLst>
            </p:cNvPr>
            <p:cNvGrpSpPr/>
            <p:nvPr/>
          </p:nvGrpSpPr>
          <p:grpSpPr>
            <a:xfrm>
              <a:off x="493485" y="758281"/>
              <a:ext cx="9283880" cy="1800493"/>
              <a:chOff x="493485" y="1223308"/>
              <a:chExt cx="9283880" cy="180049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C1FE0-6BEB-44C5-B4B9-1755F444F838}"/>
                  </a:ext>
                </a:extLst>
              </p:cNvPr>
              <p:cNvSpPr txBox="1"/>
              <p:nvPr/>
            </p:nvSpPr>
            <p:spPr>
              <a:xfrm>
                <a:off x="493485" y="1223308"/>
                <a:ext cx="5930637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5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anose="020B0600000101010101" pitchFamily="50" charset="-127"/>
                  <a:ea typeface="한수원 한돋움 Bold" panose="020B0600000101010101" pitchFamily="50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0D7458C-4BCA-4F5F-BC06-13B3345CEF90}"/>
                  </a:ext>
                </a:extLst>
              </p:cNvPr>
              <p:cNvSpPr/>
              <p:nvPr/>
            </p:nvSpPr>
            <p:spPr>
              <a:xfrm>
                <a:off x="493485" y="2238971"/>
                <a:ext cx="9283880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6</a:t>
                </a:r>
                <a:r>
                  <a:rPr lang="ko-KR" altLang="en-US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월 </a:t>
                </a:r>
                <a:r>
                  <a:rPr lang="en-US" altLang="ko-KR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4</a:t>
                </a:r>
                <a:r>
                  <a:rPr lang="ko-KR" altLang="en-US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주차 업무보고</a:t>
                </a: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A7311F7-BDB2-4871-A52E-85827F6BBA0C}"/>
                </a:ext>
              </a:extLst>
            </p:cNvPr>
            <p:cNvCxnSpPr/>
            <p:nvPr/>
          </p:nvCxnSpPr>
          <p:spPr>
            <a:xfrm>
              <a:off x="621394" y="4139857"/>
              <a:ext cx="812800" cy="0"/>
            </a:xfrm>
            <a:prstGeom prst="line">
              <a:avLst/>
            </a:prstGeom>
            <a:ln w="57150">
              <a:solidFill>
                <a:srgbClr val="5E97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5875DF8-A73F-486A-BD42-9D5A00F6ED6C}"/>
                </a:ext>
              </a:extLst>
            </p:cNvPr>
            <p:cNvSpPr/>
            <p:nvPr/>
          </p:nvSpPr>
          <p:spPr>
            <a:xfrm>
              <a:off x="533976" y="4487904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울림OTF" panose="020B0600000101010101" pitchFamily="34" charset="-127"/>
                  <a:ea typeface="한수원 한울림OTF" panose="020B0600000101010101" pitchFamily="34" charset="-127"/>
                </a:rPr>
                <a:t>류경준</a:t>
              </a:r>
            </a:p>
          </p:txBody>
        </p:sp>
      </p:grpSp>
      <p:sp>
        <p:nvSpPr>
          <p:cNvPr id="2" name="직각 삼각형 1"/>
          <p:cNvSpPr/>
          <p:nvPr/>
        </p:nvSpPr>
        <p:spPr>
          <a:xfrm flipH="1">
            <a:off x="8113221" y="2876630"/>
            <a:ext cx="4078777" cy="3981370"/>
          </a:xfrm>
          <a:prstGeom prst="rtTriangle">
            <a:avLst/>
          </a:prstGeom>
          <a:solidFill>
            <a:srgbClr val="5E97E1"/>
          </a:solidFill>
          <a:ln>
            <a:solidFill>
              <a:srgbClr val="5E9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01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5174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입력 데이터를 예측 값으로 주었을 경우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분류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모델의 정확도는 최대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40%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성능을 얻음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MAE(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실제값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예측값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)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값을 입력 데이터로 주었을 경우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분류 정확도가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98%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 나타나서 실제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값과 예측 값 사이의 관계성을 데이터 찾아보았지만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특별한 관계성을 지닌 특성은 보이지 않았다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실제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값을 사용하지 않고 예측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값과의 관계성은 찾아볼 수 없었다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기존 예측 결과도 구간내에서 트렌드를 따라가지 못하는 경향을 보였던 것과 같은 이유이다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76D8540-6902-4525-B679-18E3334F5CCA}"/>
              </a:ext>
            </a:extLst>
          </p:cNvPr>
          <p:cNvGrpSpPr/>
          <p:nvPr/>
        </p:nvGrpSpPr>
        <p:grpSpPr>
          <a:xfrm>
            <a:off x="3581401" y="4224954"/>
            <a:ext cx="4769252" cy="2496521"/>
            <a:chOff x="2608092" y="3634859"/>
            <a:chExt cx="6182065" cy="314845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9B9659F-11D0-4074-A640-0474BF226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8092" y="3634859"/>
              <a:ext cx="6182065" cy="272149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9A03FCB-0719-4A6C-A2B9-6561FD14F0B4}"/>
                </a:ext>
              </a:extLst>
            </p:cNvPr>
            <p:cNvSpPr txBox="1"/>
            <p:nvPr/>
          </p:nvSpPr>
          <p:spPr>
            <a:xfrm>
              <a:off x="3752787" y="6356349"/>
              <a:ext cx="4229625" cy="426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[</a:t>
              </a:r>
              <a:r>
                <a:rPr lang="ko-KR" altLang="en-US" sz="1600" dirty="0" err="1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실제값과</a:t>
              </a:r>
              <a:r>
                <a:rPr lang="ko-KR" altLang="en-US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en-US" altLang="ko-KR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11</a:t>
              </a:r>
              <a:r>
                <a:rPr lang="ko-KR" altLang="en-US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개의 </a:t>
              </a:r>
              <a:r>
                <a:rPr lang="ko-KR" altLang="en-US" sz="1600" dirty="0" err="1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모델별</a:t>
              </a:r>
              <a:r>
                <a:rPr lang="ko-KR" altLang="en-US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600" dirty="0" err="1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예측값</a:t>
              </a:r>
              <a:r>
                <a:rPr lang="en-US" altLang="ko-KR" sz="1600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]</a:t>
              </a:r>
              <a:endPara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0076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62953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4100F4-9984-416E-BF2A-5BD9BCC3EF28}"/>
              </a:ext>
            </a:extLst>
          </p:cNvPr>
          <p:cNvSpPr txBox="1"/>
          <p:nvPr/>
        </p:nvSpPr>
        <p:spPr>
          <a:xfrm>
            <a:off x="442034" y="1550531"/>
            <a:ext cx="52396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초해상화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(Super-resolution)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: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저해상도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(Low Resolution)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영상으로부터 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고해상도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(High Resolution)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영상을 생성하는 기술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기존 전통적인 알고리즘은 영상을 복원했을 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디테일한 부분의 해상도가 떨어지는 문제가 있음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이를 개선하기 위해 딥러닝 기반의 초해상화 알고리즘 연구가 활발해짐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저해상도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고해상도 모델은 단순한 선형 알고리즘으로 구현하는 것보다 복잡하고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비선형적인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모델로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구현해야함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최초 딥러닝 도입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– SRCNN(Super Resolution Convolutional Neural Network)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07D5116-1934-46D9-8930-CA781A61E2BA}"/>
              </a:ext>
            </a:extLst>
          </p:cNvPr>
          <p:cNvSpPr txBox="1"/>
          <p:nvPr/>
        </p:nvSpPr>
        <p:spPr>
          <a:xfrm>
            <a:off x="5871101" y="1555035"/>
            <a:ext cx="523967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SRCNN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보다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경량화된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FSRCNN(Fast-SRCNN)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등장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초해상화 알고리즘은 깊은 층을 가진 모델의 성능이 우수함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.(Resnet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의 잔여학습 아이디어를 활용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잔여학습을 활용하여 구현한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VDSR(Very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Deep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Resolution)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모델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최근 가장 높은 성능을 보인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EDSR(Enhance Deep Super Resolution)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SRGAN(Super Resolution Generative Adversarial Network)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딥러닝 알고리즘은 높은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연산량을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가지고 있고 많은 파라미터 수를 요구함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A9A6CBD-0C0C-40D0-823C-C99A3E963FDF}"/>
              </a:ext>
            </a:extLst>
          </p:cNvPr>
          <p:cNvCxnSpPr/>
          <p:nvPr/>
        </p:nvCxnSpPr>
        <p:spPr>
          <a:xfrm>
            <a:off x="5761608" y="1550531"/>
            <a:ext cx="0" cy="51709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284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62953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C7B432-654B-4FC6-8491-8180F9B81ECD}"/>
              </a:ext>
            </a:extLst>
          </p:cNvPr>
          <p:cNvSpPr txBox="1"/>
          <p:nvPr/>
        </p:nvSpPr>
        <p:spPr>
          <a:xfrm>
            <a:off x="709908" y="1934810"/>
            <a:ext cx="107721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 Resolution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github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: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  <a:hlinkClick r:id="rId3"/>
              </a:rPr>
              <a:t>https://github.com/idealo/image-super-resolution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[Iris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공개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Dataset]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ubiris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(university of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beara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interior iris)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nice(noise iris challenge evaluation)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miche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(mobile device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 수집한 데이터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)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[gt2-galaxy tablet2, ip5-iphone5, gs4-galaxyS4]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데이터셋 암호화 되어있어서 공개 요청 신청서 메일로 발송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3913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62953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C7B432-654B-4FC6-8491-8180F9B81ECD}"/>
              </a:ext>
            </a:extLst>
          </p:cNvPr>
          <p:cNvSpPr txBox="1"/>
          <p:nvPr/>
        </p:nvSpPr>
        <p:spPr>
          <a:xfrm>
            <a:off x="714966" y="1934810"/>
            <a:ext cx="1077218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 Resolution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github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Python Library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 제공하는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“ISR” package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통해 학습 또는 사전 학습된 모델을 통해 테스트 가능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License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확인</a:t>
            </a:r>
            <a:b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: Apache License 2.0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1A2A6F-4D92-42FA-94AA-ED5E8C4AA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56" y="4069785"/>
            <a:ext cx="9640091" cy="168168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5096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62953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C7B432-654B-4FC6-8491-8180F9B81ECD}"/>
              </a:ext>
            </a:extLst>
          </p:cNvPr>
          <p:cNvSpPr txBox="1"/>
          <p:nvPr/>
        </p:nvSpPr>
        <p:spPr>
          <a:xfrm>
            <a:off x="714966" y="1934810"/>
            <a:ext cx="107721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 Resolution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github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공개 데이터셋을 활용하여 모델 구성하고 훈련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이미지 데이터 훈련에서 강력한 모델인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ResNet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기반의 훈련 모델을 사용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RDN, RRDN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의 모델 구성을 변경하여 학습 가능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60916D5-6B0F-4A9C-8542-47A7FCFA7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789" y="3532747"/>
            <a:ext cx="3763278" cy="311269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FFF73D7-89D9-493E-89F6-5E61F2537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532747"/>
            <a:ext cx="3680963" cy="31215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5269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AA812F7-49CE-44ED-8AF1-E57F7886E9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190645" y="1352296"/>
            <a:ext cx="2599116" cy="415340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FF9B73F-6D19-4F00-90B1-08B671D7E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164" y="314325"/>
            <a:ext cx="4023261" cy="62293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6FFA9C1-355B-4483-9F9A-CE749FA87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9828" y="314325"/>
            <a:ext cx="4019365" cy="62293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6622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A77B04-9FD3-4BC6-8BF1-1029C5C329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Optical flow</a:t>
            </a:r>
            <a:r>
              <a:rPr lang="ko-KR" altLang="en-US" dirty="0"/>
              <a:t>의 명명 기준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553F532-3A80-4DA4-A442-C91ED29F9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</a:t>
            </a:r>
            <a:r>
              <a:rPr lang="en-US" altLang="ko-KR" dirty="0"/>
              <a:t>: OF </a:t>
            </a:r>
            <a:r>
              <a:rPr lang="ko-KR" altLang="en-US" dirty="0"/>
              <a:t>인덱스 명명 기준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588E914-68E6-48D9-AB48-7712C7A11D25}"/>
              </a:ext>
            </a:extLst>
          </p:cNvPr>
          <p:cNvSpPr/>
          <p:nvPr/>
        </p:nvSpPr>
        <p:spPr>
          <a:xfrm>
            <a:off x="1403404" y="2441515"/>
            <a:ext cx="2952750" cy="29527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163204D-81EA-4A90-B160-210DC9B6F701}"/>
              </a:ext>
            </a:extLst>
          </p:cNvPr>
          <p:cNvSpPr/>
          <p:nvPr/>
        </p:nvSpPr>
        <p:spPr>
          <a:xfrm>
            <a:off x="1902270" y="2940382"/>
            <a:ext cx="1955017" cy="19550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20EFDFF-B1DD-44C7-B23F-1F58A81D255B}"/>
              </a:ext>
            </a:extLst>
          </p:cNvPr>
          <p:cNvSpPr/>
          <p:nvPr/>
        </p:nvSpPr>
        <p:spPr>
          <a:xfrm>
            <a:off x="2376858" y="3414970"/>
            <a:ext cx="1005842" cy="100584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181609F-4BA9-45E6-912E-B686CDA18EDB}"/>
              </a:ext>
            </a:extLst>
          </p:cNvPr>
          <p:cNvCxnSpPr>
            <a:cxnSpLocks/>
            <a:stCxn id="7" idx="2"/>
            <a:endCxn id="7" idx="6"/>
          </p:cNvCxnSpPr>
          <p:nvPr/>
        </p:nvCxnSpPr>
        <p:spPr>
          <a:xfrm>
            <a:off x="1403404" y="3917890"/>
            <a:ext cx="295275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BAC4D0-E0E1-4391-BD50-251836DE4511}"/>
              </a:ext>
            </a:extLst>
          </p:cNvPr>
          <p:cNvCxnSpPr>
            <a:cxnSpLocks/>
            <a:stCxn id="7" idx="0"/>
            <a:endCxn id="7" idx="4"/>
          </p:cNvCxnSpPr>
          <p:nvPr/>
        </p:nvCxnSpPr>
        <p:spPr>
          <a:xfrm>
            <a:off x="2879779" y="2441515"/>
            <a:ext cx="0" cy="29527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CAE3266-5596-4E48-8F91-225E91997C15}"/>
              </a:ext>
            </a:extLst>
          </p:cNvPr>
          <p:cNvSpPr txBox="1"/>
          <p:nvPr/>
        </p:nvSpPr>
        <p:spPr>
          <a:xfrm>
            <a:off x="3964202" y="2095892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1Q</a:t>
            </a:r>
            <a:endParaRPr lang="ko-KR" alt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A521EE-D428-4E16-A491-FEC7242E1372}"/>
              </a:ext>
            </a:extLst>
          </p:cNvPr>
          <p:cNvSpPr txBox="1"/>
          <p:nvPr/>
        </p:nvSpPr>
        <p:spPr>
          <a:xfrm>
            <a:off x="1303709" y="2094715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2Q</a:t>
            </a:r>
            <a:endParaRPr lang="ko-KR" alt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76ED55-596B-49A2-9FC0-80D196CB3901}"/>
              </a:ext>
            </a:extLst>
          </p:cNvPr>
          <p:cNvSpPr txBox="1"/>
          <p:nvPr/>
        </p:nvSpPr>
        <p:spPr>
          <a:xfrm>
            <a:off x="1303709" y="5503834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3Q</a:t>
            </a:r>
            <a:endParaRPr lang="ko-KR" altLang="en-US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A14963-7EE8-46F6-B6B1-EB21DB01F632}"/>
              </a:ext>
            </a:extLst>
          </p:cNvPr>
          <p:cNvSpPr txBox="1"/>
          <p:nvPr/>
        </p:nvSpPr>
        <p:spPr>
          <a:xfrm>
            <a:off x="3964202" y="5505390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4Q</a:t>
            </a:r>
            <a:endParaRPr lang="ko-KR" altLang="en-US" sz="1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EC343FB-1C97-418C-9332-AF86F63B98D4}"/>
              </a:ext>
            </a:extLst>
          </p:cNvPr>
          <p:cNvSpPr/>
          <p:nvPr/>
        </p:nvSpPr>
        <p:spPr>
          <a:xfrm>
            <a:off x="1403404" y="2441515"/>
            <a:ext cx="2952750" cy="29527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77AA30-2305-4CBE-AD65-51895DD8F735}"/>
              </a:ext>
            </a:extLst>
          </p:cNvPr>
          <p:cNvSpPr txBox="1"/>
          <p:nvPr/>
        </p:nvSpPr>
        <p:spPr>
          <a:xfrm>
            <a:off x="2821520" y="3965990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_1</a:t>
            </a:r>
            <a:endParaRPr lang="ko-KR" altLang="en-US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C6C96B-7A59-4686-9C51-0965D49E0D6B}"/>
              </a:ext>
            </a:extLst>
          </p:cNvPr>
          <p:cNvSpPr txBox="1"/>
          <p:nvPr/>
        </p:nvSpPr>
        <p:spPr>
          <a:xfrm>
            <a:off x="3166953" y="4314215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_2</a:t>
            </a:r>
            <a:endParaRPr lang="ko-KR" alt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1454EA-048C-4854-ADA9-B86938930918}"/>
              </a:ext>
            </a:extLst>
          </p:cNvPr>
          <p:cNvSpPr txBox="1"/>
          <p:nvPr/>
        </p:nvSpPr>
        <p:spPr>
          <a:xfrm>
            <a:off x="3512386" y="4662440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_3</a:t>
            </a:r>
            <a:endParaRPr lang="ko-KR" alt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89866B-7F49-4F68-B1DB-74B606BC4D8A}"/>
              </a:ext>
            </a:extLst>
          </p:cNvPr>
          <p:cNvSpPr txBox="1"/>
          <p:nvPr/>
        </p:nvSpPr>
        <p:spPr>
          <a:xfrm>
            <a:off x="3857820" y="5010666"/>
            <a:ext cx="4916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/>
              <a:t>_4</a:t>
            </a: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BBF574-BA24-4959-A716-0037E0781E2D}"/>
              </a:ext>
            </a:extLst>
          </p:cNvPr>
          <p:cNvSpPr txBox="1"/>
          <p:nvPr/>
        </p:nvSpPr>
        <p:spPr>
          <a:xfrm>
            <a:off x="4536261" y="3960797"/>
            <a:ext cx="1426946" cy="1350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_1 : </a:t>
            </a:r>
            <a:r>
              <a:rPr lang="ko-KR" altLang="en-US" sz="1400" dirty="0"/>
              <a:t>동공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_2 : </a:t>
            </a:r>
            <a:r>
              <a:rPr lang="ko-KR" altLang="en-US" sz="1400" dirty="0"/>
              <a:t>자율신경환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_3 : </a:t>
            </a:r>
            <a:r>
              <a:rPr lang="ko-KR" altLang="en-US" sz="1400" dirty="0"/>
              <a:t>홍채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_4 : </a:t>
            </a:r>
            <a:r>
              <a:rPr lang="ko-KR" altLang="en-US" sz="1400" dirty="0" err="1"/>
              <a:t>공막</a:t>
            </a:r>
            <a:endParaRPr lang="ko-KR" alt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0C26F6-BFC8-4E1E-987E-FCB69D5041A1}"/>
              </a:ext>
            </a:extLst>
          </p:cNvPr>
          <p:cNvSpPr txBox="1"/>
          <p:nvPr/>
        </p:nvSpPr>
        <p:spPr>
          <a:xfrm>
            <a:off x="6471989" y="2875596"/>
            <a:ext cx="46910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예</a:t>
            </a:r>
            <a:r>
              <a:rPr lang="en-US" altLang="ko-KR" sz="1400" dirty="0"/>
              <a:t>)</a:t>
            </a:r>
          </a:p>
          <a:p>
            <a:r>
              <a:rPr lang="en-US" altLang="ko-KR" sz="4000" dirty="0"/>
              <a:t>29_OF_1Q_3(state)</a:t>
            </a:r>
            <a:endParaRPr lang="ko-KR" altLang="en-US" sz="40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22D66D9-4208-45A9-BEC1-37BF94A520B4}"/>
              </a:ext>
            </a:extLst>
          </p:cNvPr>
          <p:cNvSpPr txBox="1"/>
          <p:nvPr/>
        </p:nvSpPr>
        <p:spPr>
          <a:xfrm>
            <a:off x="6437053" y="4184797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인덱스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BE148D-B042-44B8-81E8-CFD909AFB8AD}"/>
              </a:ext>
            </a:extLst>
          </p:cNvPr>
          <p:cNvSpPr txBox="1"/>
          <p:nvPr/>
        </p:nvSpPr>
        <p:spPr>
          <a:xfrm>
            <a:off x="7260106" y="4563065"/>
            <a:ext cx="9551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Optical</a:t>
            </a:r>
          </a:p>
          <a:p>
            <a:pPr algn="ctr"/>
            <a:r>
              <a:rPr lang="en-US" altLang="ko-KR" dirty="0"/>
              <a:t>Flow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고정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3F4BC7-D1C2-4E98-AE52-F6295E9269B7}"/>
              </a:ext>
            </a:extLst>
          </p:cNvPr>
          <p:cNvSpPr txBox="1"/>
          <p:nvPr/>
        </p:nvSpPr>
        <p:spPr>
          <a:xfrm>
            <a:off x="8219056" y="4184797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</a:t>
            </a:r>
            <a:r>
              <a:rPr lang="ko-KR" altLang="en-US" dirty="0" err="1"/>
              <a:t>사분면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4F7655-10E6-45F8-8B6C-86791BCFF302}"/>
              </a:ext>
            </a:extLst>
          </p:cNvPr>
          <p:cNvSpPr txBox="1"/>
          <p:nvPr/>
        </p:nvSpPr>
        <p:spPr>
          <a:xfrm>
            <a:off x="9273928" y="4602208"/>
            <a:ext cx="232627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번 영역</a:t>
            </a:r>
            <a:r>
              <a:rPr lang="en-US" altLang="ko-KR" dirty="0"/>
              <a:t> 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의 증가</a:t>
            </a:r>
            <a:r>
              <a:rPr lang="en-US" altLang="ko-KR" sz="1600" dirty="0"/>
              <a:t>, </a:t>
            </a:r>
            <a:r>
              <a:rPr lang="ko-KR" altLang="en-US" sz="1600" dirty="0"/>
              <a:t>감소</a:t>
            </a:r>
            <a:r>
              <a:rPr lang="en-US" altLang="ko-KR" sz="1600" dirty="0"/>
              <a:t>, %</a:t>
            </a:r>
            <a:r>
              <a:rPr lang="ko-KR" altLang="en-US" sz="1600" dirty="0"/>
              <a:t>증가 등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3A9DF47-9117-49C4-A0B8-46289D568F76}"/>
              </a:ext>
            </a:extLst>
          </p:cNvPr>
          <p:cNvCxnSpPr/>
          <p:nvPr/>
        </p:nvCxnSpPr>
        <p:spPr>
          <a:xfrm>
            <a:off x="6563275" y="3913226"/>
            <a:ext cx="55245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B3088FD-BFEC-4CE6-A2CF-2B0DED293ACB}"/>
              </a:ext>
            </a:extLst>
          </p:cNvPr>
          <p:cNvCxnSpPr/>
          <p:nvPr/>
        </p:nvCxnSpPr>
        <p:spPr>
          <a:xfrm>
            <a:off x="7461480" y="3913226"/>
            <a:ext cx="55245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5CA5DE76-93D0-45C4-84FE-522DAAA52864}"/>
              </a:ext>
            </a:extLst>
          </p:cNvPr>
          <p:cNvCxnSpPr/>
          <p:nvPr/>
        </p:nvCxnSpPr>
        <p:spPr>
          <a:xfrm>
            <a:off x="8416678" y="3913226"/>
            <a:ext cx="552450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F0D4CA33-0959-4ACC-9147-562EDF33FAD8}"/>
              </a:ext>
            </a:extLst>
          </p:cNvPr>
          <p:cNvCxnSpPr>
            <a:cxnSpLocks/>
          </p:cNvCxnSpPr>
          <p:nvPr/>
        </p:nvCxnSpPr>
        <p:spPr>
          <a:xfrm>
            <a:off x="9273928" y="3913226"/>
            <a:ext cx="1784288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86023F7-B4E1-4FE9-9DD3-807878285D02}"/>
              </a:ext>
            </a:extLst>
          </p:cNvPr>
          <p:cNvCxnSpPr>
            <a:endCxn id="37" idx="0"/>
          </p:cNvCxnSpPr>
          <p:nvPr/>
        </p:nvCxnSpPr>
        <p:spPr>
          <a:xfrm>
            <a:off x="7737705" y="3913226"/>
            <a:ext cx="0" cy="64983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202AAC53-EEC2-4E25-8923-2D3ADB7BDED9}"/>
              </a:ext>
            </a:extLst>
          </p:cNvPr>
          <p:cNvCxnSpPr/>
          <p:nvPr/>
        </p:nvCxnSpPr>
        <p:spPr>
          <a:xfrm>
            <a:off x="9734241" y="3913226"/>
            <a:ext cx="0" cy="68898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CEBD70CB-24D3-4441-8DB1-5E699D7E0519}"/>
              </a:ext>
            </a:extLst>
          </p:cNvPr>
          <p:cNvCxnSpPr>
            <a:cxnSpLocks/>
            <a:endCxn id="38" idx="0"/>
          </p:cNvCxnSpPr>
          <p:nvPr/>
        </p:nvCxnSpPr>
        <p:spPr>
          <a:xfrm>
            <a:off x="8692904" y="3913226"/>
            <a:ext cx="0" cy="27157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6AF0C77-A4D2-4FE1-9823-AAAA1A8FEBDC}"/>
              </a:ext>
            </a:extLst>
          </p:cNvPr>
          <p:cNvCxnSpPr>
            <a:cxnSpLocks/>
          </p:cNvCxnSpPr>
          <p:nvPr/>
        </p:nvCxnSpPr>
        <p:spPr>
          <a:xfrm>
            <a:off x="6830767" y="3913226"/>
            <a:ext cx="0" cy="27157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482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201364" y="467945"/>
            <a:ext cx="23358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INDEX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C219FE-313B-451F-ABA0-40F1C9E22EA4}"/>
              </a:ext>
            </a:extLst>
          </p:cNvPr>
          <p:cNvSpPr txBox="1"/>
          <p:nvPr/>
        </p:nvSpPr>
        <p:spPr>
          <a:xfrm>
            <a:off x="591744" y="2016230"/>
            <a:ext cx="10593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b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</a:br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(Sensor </a:t>
            </a:r>
            <a:r>
              <a: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도움없이 </a:t>
            </a:r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Mid Range BPM</a:t>
            </a:r>
            <a:r>
              <a: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을 추론하기 위한 모델 구현</a:t>
            </a:r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)</a:t>
            </a: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822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514755" y="1470683"/>
            <a:ext cx="1040765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목적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  <a:b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endParaRPr lang="en-US" altLang="ko-KR" b="1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센서의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도움없이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추론 가능한 통합 모델 개발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구간으로 나누어 모델 학습을 진행했던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임상에 사용된 모델을 재사용하여 통합 모델을 개발하고자 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sz="1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현재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구간으로 나누어 만든 모델은 </a:t>
            </a:r>
            <a:r>
              <a:rPr lang="ko-KR" altLang="en-US" sz="2000" b="1" dirty="0">
                <a:solidFill>
                  <a:srgbClr val="FF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원천적인 </a:t>
            </a:r>
            <a:r>
              <a:rPr lang="en-US" altLang="ko-KR" sz="2000" b="1" dirty="0">
                <a:solidFill>
                  <a:srgbClr val="FF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noise </a:t>
            </a:r>
            <a:r>
              <a:rPr lang="ko-KR" altLang="en-US" sz="2000" b="1" dirty="0">
                <a:solidFill>
                  <a:srgbClr val="FF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문제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해결하지 못한 데이터로 만든 모델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sz="1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학습된 모델을 통해 추론한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차적인 결과를 보고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en-US" altLang="ko-KR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Cardivu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통해 들어온 노이즈 처리가 안된 데이터를 수치적으로 보정하여 모델에 적합한 검증 데이터로 변경함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sz="1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모델에 적합한 데이터로 변경했지만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전체적인 스케일을 낮춘 것으로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세밀한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트렌드를 따라가지 못함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sz="1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전체적인 스케일을 낮추는 방법은 트렌드는 따라가지만 전체적인 값이 클 때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적용 가능한 방법이다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sz="1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즉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트렌드는 따라가지 못하고 구간내로 예측 가능한 모델이 생성됨</a:t>
            </a:r>
            <a:r>
              <a:rPr lang="en-US" altLang="ko-KR" dirty="0">
                <a:solidFill>
                  <a:srgbClr val="FF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91560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66977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Mid Range BPM</a:t>
            </a:r>
            <a:r>
              <a:rPr lang="ko-KR" altLang="en-US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 모델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89E8F2-552A-4E9E-93C9-3C122984F801}"/>
              </a:ext>
            </a:extLst>
          </p:cNvPr>
          <p:cNvSpPr txBox="1"/>
          <p:nvPr/>
        </p:nvSpPr>
        <p:spPr>
          <a:xfrm>
            <a:off x="3403600" y="6469598"/>
            <a:ext cx="4591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[Noise </a:t>
            </a:r>
            <a:r>
              <a:rPr lang="ko-KR" altLang="en-US" dirty="0"/>
              <a:t>보정 전과 후의</a:t>
            </a:r>
            <a:r>
              <a:rPr lang="en-US" altLang="ko-KR" dirty="0"/>
              <a:t> </a:t>
            </a:r>
            <a:r>
              <a:rPr lang="ko-KR" altLang="en-US" dirty="0"/>
              <a:t>데이터 결과</a:t>
            </a:r>
            <a:r>
              <a:rPr lang="en-US" altLang="ko-KR" dirty="0"/>
              <a:t>]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904686C-DA3B-4BA3-80B1-9CC1CA74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486" y="1722738"/>
            <a:ext cx="9559028" cy="2160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7271C0-75BD-4949-A04B-E2667033C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86" y="3968216"/>
            <a:ext cx="9559028" cy="23116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7875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샘플 당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모델을 거쳐 출력된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값으로 통합 회귀 모델을 만들고자 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ACCF5B5-20D0-40F4-97A2-1949CBCCF0D8}"/>
              </a:ext>
            </a:extLst>
          </p:cNvPr>
          <p:cNvGrpSpPr/>
          <p:nvPr/>
        </p:nvGrpSpPr>
        <p:grpSpPr>
          <a:xfrm>
            <a:off x="666750" y="2896116"/>
            <a:ext cx="10515600" cy="3555484"/>
            <a:chOff x="666750" y="2896116"/>
            <a:chExt cx="10515600" cy="3555484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4706C66-74A6-4FCE-AFFE-A45433E34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6750" y="2896116"/>
              <a:ext cx="10515600" cy="3555484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2F5BA79-94CA-44F0-85F6-FD4C1B55487D}"/>
                </a:ext>
              </a:extLst>
            </p:cNvPr>
            <p:cNvSpPr/>
            <p:nvPr/>
          </p:nvSpPr>
          <p:spPr>
            <a:xfrm>
              <a:off x="4810125" y="3533775"/>
              <a:ext cx="1790700" cy="291782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27127E-ECFB-4E2E-B0A7-662D939CCCDF}"/>
                </a:ext>
              </a:extLst>
            </p:cNvPr>
            <p:cNvSpPr txBox="1"/>
            <p:nvPr/>
          </p:nvSpPr>
          <p:spPr>
            <a:xfrm>
              <a:off x="7143750" y="4695825"/>
              <a:ext cx="1790700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통합 회귀 모델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16F516A-02CD-452A-9568-76BAECC1997B}"/>
                </a:ext>
              </a:extLst>
            </p:cNvPr>
            <p:cNvSpPr/>
            <p:nvPr/>
          </p:nvSpPr>
          <p:spPr>
            <a:xfrm>
              <a:off x="3248025" y="3171825"/>
              <a:ext cx="4924425" cy="30162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AAADCEC3-4A7D-4145-891E-17545659217D}"/>
                </a:ext>
              </a:extLst>
            </p:cNvPr>
            <p:cNvCxnSpPr/>
            <p:nvPr/>
          </p:nvCxnSpPr>
          <p:spPr>
            <a:xfrm>
              <a:off x="6667500" y="4905173"/>
              <a:ext cx="476250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8BE017-327E-4D51-ADCB-7F9361CAE35D}"/>
                </a:ext>
              </a:extLst>
            </p:cNvPr>
            <p:cNvSpPr txBox="1"/>
            <p:nvPr/>
          </p:nvSpPr>
          <p:spPr>
            <a:xfrm>
              <a:off x="7943851" y="3611899"/>
              <a:ext cx="2673842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11</a:t>
              </a:r>
              <a:r>
                <a:rPr lang="ko-KR" altLang="en-US" dirty="0"/>
                <a:t>개 모델의 각 출력 값</a:t>
              </a:r>
            </a:p>
          </p:txBody>
        </p: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C82B6338-10D6-4200-BE11-4F3A2CDFD143}"/>
                </a:ext>
              </a:extLst>
            </p:cNvPr>
            <p:cNvCxnSpPr>
              <a:cxnSpLocks/>
              <a:endCxn id="21" idx="1"/>
            </p:cNvCxnSpPr>
            <p:nvPr/>
          </p:nvCxnSpPr>
          <p:spPr>
            <a:xfrm>
              <a:off x="7617041" y="3473449"/>
              <a:ext cx="326810" cy="323116"/>
            </a:xfrm>
            <a:prstGeom prst="bentConnector3">
              <a:avLst>
                <a:gd name="adj1" fmla="val 653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6078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샘플 당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모델을 거쳐 출력된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값으로 통합 회귀 모델을 만들고자 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3A9B0D-5598-446C-A509-0F4EFA21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19" y="2964200"/>
            <a:ext cx="7461927" cy="357471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4EBD555-ADB9-4B49-AFB3-324752A33854}"/>
              </a:ext>
            </a:extLst>
          </p:cNvPr>
          <p:cNvSpPr/>
          <p:nvPr/>
        </p:nvSpPr>
        <p:spPr>
          <a:xfrm>
            <a:off x="8338225" y="3924298"/>
            <a:ext cx="1530485" cy="16545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FD3F99-B6C1-4879-AE3C-91F794FDE487}"/>
              </a:ext>
            </a:extLst>
          </p:cNvPr>
          <p:cNvSpPr txBox="1"/>
          <p:nvPr/>
        </p:nvSpPr>
        <p:spPr>
          <a:xfrm>
            <a:off x="8467116" y="5680758"/>
            <a:ext cx="1272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통합 모델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D51987A-E4DA-47BC-AAE5-F000DB2890C4}"/>
              </a:ext>
            </a:extLst>
          </p:cNvPr>
          <p:cNvSpPr/>
          <p:nvPr/>
        </p:nvSpPr>
        <p:spPr>
          <a:xfrm>
            <a:off x="7921557" y="4713051"/>
            <a:ext cx="303178" cy="2821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E4BDEA7C-E743-4871-96DF-1CE19C71C279}"/>
              </a:ext>
            </a:extLst>
          </p:cNvPr>
          <p:cNvSpPr/>
          <p:nvPr/>
        </p:nvSpPr>
        <p:spPr>
          <a:xfrm>
            <a:off x="9982200" y="4713051"/>
            <a:ext cx="303178" cy="2821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2BFDDE9-C37A-4D11-AEB5-2DE172C162CF}"/>
              </a:ext>
            </a:extLst>
          </p:cNvPr>
          <p:cNvSpPr/>
          <p:nvPr/>
        </p:nvSpPr>
        <p:spPr>
          <a:xfrm>
            <a:off x="10398868" y="4542817"/>
            <a:ext cx="573931" cy="57393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41F0C6-67DF-4B94-972E-E53F3CA932F5}"/>
              </a:ext>
            </a:extLst>
          </p:cNvPr>
          <p:cNvSpPr txBox="1"/>
          <p:nvPr/>
        </p:nvSpPr>
        <p:spPr>
          <a:xfrm>
            <a:off x="10049481" y="5121753"/>
            <a:ext cx="1399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[Pred bpm]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5087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샘플 당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5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모델을 거쳐 출력된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5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값의 평균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결과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B6D98A-9400-4154-AE54-9372B56C7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94" y="3443064"/>
            <a:ext cx="10407650" cy="23597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8648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통합 모델 실험 결과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통합 모델은 각 모델에서 나온 결과 값을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input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으로 주고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input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값을 실제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bpm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값에 대해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weight vector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와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bias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이용해서 학습한다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실제 값과 예측 값 사이의 차이인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MAE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값을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loss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피드백하면서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줄여나가는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학습을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한다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3B9D5F5-19AB-488A-92D7-19B273A34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17" y="3833325"/>
            <a:ext cx="10830758" cy="253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159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47596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결과 및 데이터 분석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495300" y="1827530"/>
            <a:ext cx="104076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[</a:t>
            </a:r>
            <a:r>
              <a:rPr lang="ko-KR" altLang="en-US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과정</a:t>
            </a:r>
            <a:r>
              <a:rPr lang="en-US" altLang="ko-KR" sz="2000" b="1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]</a:t>
            </a:r>
          </a:p>
          <a:p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샘플 당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모델을 거쳐 출력된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 값으로 모델 선택 분류 모델을 만들고자 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11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개의 예측 값 중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올바른 예측 값을 낸 모델 번호를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y(Label)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 주고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One-hot Encoding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함으로써 모델 번호를 분류하도록 학습을 진행함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AC7181-0751-4230-8F17-BC20F402F82D}"/>
              </a:ext>
            </a:extLst>
          </p:cNvPr>
          <p:cNvSpPr txBox="1"/>
          <p:nvPr/>
        </p:nvSpPr>
        <p:spPr>
          <a:xfrm>
            <a:off x="4676775" y="34980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1D11570-CEDE-4374-84E0-10EF84C57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773956"/>
              </p:ext>
            </p:extLst>
          </p:nvPr>
        </p:nvGraphicFramePr>
        <p:xfrm>
          <a:off x="236963" y="3522366"/>
          <a:ext cx="2352368" cy="182880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94046">
                  <a:extLst>
                    <a:ext uri="{9D8B030D-6E8A-4147-A177-3AD203B41FA5}">
                      <a16:colId xmlns:a16="http://schemas.microsoft.com/office/drawing/2014/main" val="3064866013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457153883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625602351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842518464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1291805248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2603260121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430564898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67290361"/>
                    </a:ext>
                  </a:extLst>
                </a:gridCol>
              </a:tblGrid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828723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126768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02785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126842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51032"/>
                  </a:ext>
                </a:extLst>
              </a:tr>
            </a:tbl>
          </a:graphicData>
        </a:graphic>
      </p:graphicFrame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F8EB742E-FA30-4579-9974-10E2F9F6D666}"/>
              </a:ext>
            </a:extLst>
          </p:cNvPr>
          <p:cNvSpPr/>
          <p:nvPr/>
        </p:nvSpPr>
        <p:spPr>
          <a:xfrm>
            <a:off x="5591980" y="4281902"/>
            <a:ext cx="621437" cy="399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A73FA6-6247-4A66-A7F8-1027743D6584}"/>
              </a:ext>
            </a:extLst>
          </p:cNvPr>
          <p:cNvSpPr txBox="1"/>
          <p:nvPr/>
        </p:nvSpPr>
        <p:spPr>
          <a:xfrm>
            <a:off x="120677" y="5351166"/>
            <a:ext cx="2503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[Prediction Value Data]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D94F035-3A07-4A9D-903A-B2A680CDD1F6}"/>
              </a:ext>
            </a:extLst>
          </p:cNvPr>
          <p:cNvGrpSpPr/>
          <p:nvPr/>
        </p:nvGrpSpPr>
        <p:grpSpPr>
          <a:xfrm>
            <a:off x="6329703" y="3231534"/>
            <a:ext cx="3645718" cy="3124816"/>
            <a:chOff x="3803713" y="3202036"/>
            <a:chExt cx="3645718" cy="3124816"/>
          </a:xfrm>
        </p:grpSpPr>
        <p:pic>
          <p:nvPicPr>
            <p:cNvPr id="1028" name="Picture 4" descr="Using Decision Trees in Finance">
              <a:extLst>
                <a:ext uri="{FF2B5EF4-FFF2-40B4-BE49-F238E27FC236}">
                  <a16:creationId xmlns:a16="http://schemas.microsoft.com/office/drawing/2014/main" id="{61F4B2E3-D447-49A3-A683-C155DDC94D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713" y="3202036"/>
              <a:ext cx="3645718" cy="275548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FFD5E-8523-4039-9C8D-738E1FBCCD82}"/>
                </a:ext>
              </a:extLst>
            </p:cNvPr>
            <p:cNvSpPr txBox="1"/>
            <p:nvPr/>
          </p:nvSpPr>
          <p:spPr>
            <a:xfrm>
              <a:off x="4969625" y="5957520"/>
              <a:ext cx="13138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[Classifier]</a:t>
              </a:r>
              <a:endParaRPr lang="ko-KR" altLang="en-US" dirty="0"/>
            </a:p>
          </p:txBody>
        </p:sp>
      </p:grpSp>
      <p:graphicFrame>
        <p:nvGraphicFramePr>
          <p:cNvPr id="27" name="표 3">
            <a:extLst>
              <a:ext uri="{FF2B5EF4-FFF2-40B4-BE49-F238E27FC236}">
                <a16:creationId xmlns:a16="http://schemas.microsoft.com/office/drawing/2014/main" id="{DF4AF5B4-DAEE-47BA-8D20-F11962A62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973461"/>
              </p:ext>
            </p:extLst>
          </p:nvPr>
        </p:nvGraphicFramePr>
        <p:xfrm>
          <a:off x="3102377" y="3522366"/>
          <a:ext cx="2352368" cy="182880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94046">
                  <a:extLst>
                    <a:ext uri="{9D8B030D-6E8A-4147-A177-3AD203B41FA5}">
                      <a16:colId xmlns:a16="http://schemas.microsoft.com/office/drawing/2014/main" val="3064866013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457153883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625602351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842518464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1291805248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2603260121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430564898"/>
                    </a:ext>
                  </a:extLst>
                </a:gridCol>
                <a:gridCol w="294046">
                  <a:extLst>
                    <a:ext uri="{9D8B030D-6E8A-4147-A177-3AD203B41FA5}">
                      <a16:colId xmlns:a16="http://schemas.microsoft.com/office/drawing/2014/main" val="367290361"/>
                    </a:ext>
                  </a:extLst>
                </a:gridCol>
              </a:tblGrid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828723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…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126768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302785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126842"/>
                  </a:ext>
                </a:extLst>
              </a:tr>
              <a:tr h="29478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451032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B985CB95-4C1B-456C-A054-284A5C946519}"/>
              </a:ext>
            </a:extLst>
          </p:cNvPr>
          <p:cNvSpPr txBox="1"/>
          <p:nvPr/>
        </p:nvSpPr>
        <p:spPr>
          <a:xfrm>
            <a:off x="2499192" y="5351166"/>
            <a:ext cx="3645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[Model One-hot Encoding Data]</a:t>
            </a:r>
            <a:endParaRPr lang="ko-KR" altLang="en-US" dirty="0"/>
          </a:p>
        </p:txBody>
      </p:sp>
      <p:sp>
        <p:nvSpPr>
          <p:cNvPr id="21" name="더하기 기호 20">
            <a:extLst>
              <a:ext uri="{FF2B5EF4-FFF2-40B4-BE49-F238E27FC236}">
                <a16:creationId xmlns:a16="http://schemas.microsoft.com/office/drawing/2014/main" id="{921BD4A5-A0F4-438B-801B-9BE751DEAA96}"/>
              </a:ext>
            </a:extLst>
          </p:cNvPr>
          <p:cNvSpPr/>
          <p:nvPr/>
        </p:nvSpPr>
        <p:spPr>
          <a:xfrm>
            <a:off x="2624180" y="4281902"/>
            <a:ext cx="361911" cy="39949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807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28648</TotalTime>
  <Words>856</Words>
  <Application>Microsoft Macintosh PowerPoint</Application>
  <PresentationFormat>와이드스크린</PresentationFormat>
  <Paragraphs>180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한수원 한울림OTF</vt:lpstr>
      <vt:lpstr>한수원 한돋움 Bold</vt:lpstr>
      <vt:lpstr>한수원 한돋움</vt:lpstr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참고 : OF 인덱스 명명 기준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은주</dc:creator>
  <cp:lastModifiedBy>류경준</cp:lastModifiedBy>
  <cp:revision>309</cp:revision>
  <dcterms:created xsi:type="dcterms:W3CDTF">2018-12-01T01:21:28Z</dcterms:created>
  <dcterms:modified xsi:type="dcterms:W3CDTF">2022-09-09T07:26:52Z</dcterms:modified>
</cp:coreProperties>
</file>

<file path=docProps/thumbnail.jpeg>
</file>